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sldIdLst>
    <p:sldId id="256" r:id="rId2"/>
    <p:sldId id="257" r:id="rId3"/>
    <p:sldId id="263" r:id="rId4"/>
    <p:sldId id="259" r:id="rId5"/>
    <p:sldId id="258" r:id="rId6"/>
    <p:sldId id="260" r:id="rId7"/>
    <p:sldId id="261" r:id="rId8"/>
    <p:sldId id="262" r:id="rId9"/>
    <p:sldId id="265" r:id="rId10"/>
    <p:sldId id="266" r:id="rId11"/>
    <p:sldId id="269" r:id="rId12"/>
    <p:sldId id="270" r:id="rId13"/>
    <p:sldId id="271" r:id="rId14"/>
    <p:sldId id="267"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3048000" y="3124200"/>
            <a:ext cx="82296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10733828" y="1110597"/>
            <a:ext cx="2286000" cy="508000"/>
          </a:xfrm>
        </p:spPr>
        <p:txBody>
          <a:bodyPr/>
          <a:lstStyle/>
          <a:p>
            <a:fld id="{B61BEF0D-F0BB-DE4B-95CE-6DB70DBA9567}" type="datetimeFigureOut">
              <a:rPr lang="en-US" smtClean="0"/>
              <a:pPr/>
              <a:t>5/14/2026</a:t>
            </a:fld>
            <a:endParaRPr lang="en-US" dirty="0"/>
          </a:p>
        </p:txBody>
      </p:sp>
      <p:sp>
        <p:nvSpPr>
          <p:cNvPr id="17" name="Нижний колонтитул 16"/>
          <p:cNvSpPr>
            <a:spLocks noGrp="1"/>
          </p:cNvSpPr>
          <p:nvPr>
            <p:ph type="ftr" sz="quarter" idx="11"/>
          </p:nvPr>
        </p:nvSpPr>
        <p:spPr bwMode="auto">
          <a:xfrm rot="5400000">
            <a:off x="10045959" y="4117661"/>
            <a:ext cx="3657600" cy="512064"/>
          </a:xfrm>
        </p:spPr>
        <p:txBody>
          <a:bodyPr/>
          <a:lstStyle/>
          <a:p>
            <a:endParaRPr lang="en-US" dirty="0"/>
          </a:p>
        </p:txBody>
      </p:sp>
      <p:sp>
        <p:nvSpPr>
          <p:cNvPr id="10" name="Прямоугольник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767392" y="4928702"/>
            <a:ext cx="812800" cy="517524"/>
          </a:xfrm>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61BEF0D-F0BB-DE4B-95CE-6DB70DBA9567}" type="datetimeFigureOut">
              <a:rPr lang="en-US" smtClean="0"/>
              <a:pPr/>
              <a:t>5/14/2026</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0"/>
            <a:ext cx="22352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61BEF0D-F0BB-DE4B-95CE-6DB70DBA9567}" type="datetimeFigureOut">
              <a:rPr lang="en-US" smtClean="0"/>
              <a:pPr/>
              <a:t>5/14/2026</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Объект 7"/>
          <p:cNvSpPr>
            <a:spLocks noGrp="1"/>
          </p:cNvSpPr>
          <p:nvPr>
            <p:ph sz="quarter" idx="1"/>
          </p:nvPr>
        </p:nvSpPr>
        <p:spPr>
          <a:xfrm>
            <a:off x="609600" y="1600200"/>
            <a:ext cx="99568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B61BEF0D-F0BB-DE4B-95CE-6DB70DBA9567}" type="datetimeFigureOut">
              <a:rPr lang="en-US" smtClean="0"/>
              <a:pPr/>
              <a:t>5/14/2026</a:t>
            </a:fld>
            <a:endParaRPr lang="en-US" dirty="0"/>
          </a:p>
        </p:txBody>
      </p:sp>
      <p:sp>
        <p:nvSpPr>
          <p:cNvPr id="9" name="Номер слайда 8"/>
          <p:cNvSpPr>
            <a:spLocks noGrp="1"/>
          </p:cNvSpPr>
          <p:nvPr>
            <p:ph type="sldNum" sz="quarter" idx="15"/>
          </p:nvPr>
        </p:nvSpPr>
        <p:spPr/>
        <p:txBody>
          <a:bodyPr rtlCol="0"/>
          <a:lstStyle/>
          <a:p>
            <a:fld id="{D57F1E4F-1CFF-5643-939E-217C01CDF565}" type="slidenum">
              <a:rPr lang="en-US" smtClean="0"/>
              <a:pPr/>
              <a:t>‹#›</a:t>
            </a:fld>
            <a:endParaRPr lang="en-US" dirty="0"/>
          </a:p>
        </p:txBody>
      </p:sp>
      <p:sp>
        <p:nvSpPr>
          <p:cNvPr id="10" name="Нижний колонтитул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0" y="2895600"/>
            <a:ext cx="82296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10732008" y="1106932"/>
            <a:ext cx="2286000" cy="508000"/>
          </a:xfrm>
        </p:spPr>
        <p:txBody>
          <a:bodyPr/>
          <a:lstStyle/>
          <a:p>
            <a:fld id="{B61BEF0D-F0BB-DE4B-95CE-6DB70DBA9567}" type="datetimeFigureOut">
              <a:rPr lang="en-US" smtClean="0"/>
              <a:pPr/>
              <a:t>5/14/2026</a:t>
            </a:fld>
            <a:endParaRPr lang="en-US" dirty="0"/>
          </a:p>
        </p:txBody>
      </p:sp>
      <p:sp>
        <p:nvSpPr>
          <p:cNvPr id="5" name="Нижний колонтитул 4"/>
          <p:cNvSpPr>
            <a:spLocks noGrp="1"/>
          </p:cNvSpPr>
          <p:nvPr>
            <p:ph type="ftr" sz="quarter" idx="11"/>
          </p:nvPr>
        </p:nvSpPr>
        <p:spPr bwMode="auto">
          <a:xfrm rot="5400000">
            <a:off x="10046208" y="4114800"/>
            <a:ext cx="3657600" cy="512064"/>
          </a:xfrm>
        </p:spPr>
        <p:txBody>
          <a:bodyPr/>
          <a:lstStyle/>
          <a:p>
            <a:endParaRPr lang="en-US" dirty="0"/>
          </a:p>
        </p:txBody>
      </p:sp>
      <p:sp>
        <p:nvSpPr>
          <p:cNvPr id="9" name="Прямоугольник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787488" y="4928702"/>
            <a:ext cx="812800" cy="517524"/>
          </a:xfrm>
        </p:spPr>
        <p:txBody>
          <a:bodyPr/>
          <a:lstStyle/>
          <a:p>
            <a:fld id="{D57F1E4F-1CFF-5643-939E-217C01CDF56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B61BEF0D-F0BB-DE4B-95CE-6DB70DBA9567}" type="datetimeFigureOut">
              <a:rPr lang="en-US" smtClean="0"/>
              <a:pPr/>
              <a:t>5/14/2026</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Объект 8"/>
          <p:cNvSpPr>
            <a:spLocks noGrp="1"/>
          </p:cNvSpPr>
          <p:nvPr>
            <p:ph sz="quarter" idx="1"/>
          </p:nvPr>
        </p:nvSpPr>
        <p:spPr>
          <a:xfrm>
            <a:off x="609600" y="1600200"/>
            <a:ext cx="48768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5693664" y="1600200"/>
            <a:ext cx="48768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0584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B61BEF0D-F0BB-DE4B-95CE-6DB70DBA9567}" type="datetimeFigureOut">
              <a:rPr lang="en-US" smtClean="0"/>
              <a:pPr/>
              <a:t>5/14/2026</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Объект 10"/>
          <p:cNvSpPr>
            <a:spLocks noGrp="1"/>
          </p:cNvSpPr>
          <p:nvPr>
            <p:ph sz="quarter" idx="2"/>
          </p:nvPr>
        </p:nvSpPr>
        <p:spPr>
          <a:xfrm>
            <a:off x="609600" y="2362200"/>
            <a:ext cx="48768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quarter" idx="4"/>
          </p:nvPr>
        </p:nvSpPr>
        <p:spPr>
          <a:xfrm>
            <a:off x="5829300" y="2362200"/>
            <a:ext cx="48768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B61BEF0D-F0BB-DE4B-95CE-6DB70DBA9567}" type="datetimeFigureOut">
              <a:rPr lang="en-US" smtClean="0"/>
              <a:pPr/>
              <a:t>5/14/2026</a:t>
            </a:fld>
            <a:endParaRPr lang="en-US" dirty="0"/>
          </a:p>
        </p:txBody>
      </p:sp>
      <p:sp>
        <p:nvSpPr>
          <p:cNvPr id="7" name="Номер слайда 6"/>
          <p:cNvSpPr>
            <a:spLocks noGrp="1"/>
          </p:cNvSpPr>
          <p:nvPr>
            <p:ph type="sldNum" sz="quarter" idx="11"/>
          </p:nvPr>
        </p:nvSpPr>
        <p:spPr/>
        <p:txBody>
          <a:bodyPr rtlCol="0"/>
          <a:lstStyle/>
          <a:p>
            <a:fld id="{D57F1E4F-1CFF-5643-939E-217C01CDF565}" type="slidenum">
              <a:rPr lang="en-US" smtClean="0"/>
              <a:pPr/>
              <a:t>‹#›</a:t>
            </a:fld>
            <a:endParaRPr lang="en-US" dirty="0"/>
          </a:p>
        </p:txBody>
      </p:sp>
      <p:sp>
        <p:nvSpPr>
          <p:cNvPr id="8" name="Нижний колонтитул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1BEF0D-F0BB-DE4B-95CE-6DB70DBA9567}" type="datetimeFigureOut">
              <a:rPr lang="en-US" smtClean="0"/>
              <a:pPr/>
              <a:t>5/14/2026</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406400" y="274320"/>
            <a:ext cx="75184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B61BEF0D-F0BB-DE4B-95CE-6DB70DBA9567}" type="datetimeFigureOut">
              <a:rPr lang="en-US" smtClean="0"/>
              <a:pPr/>
              <a:t>5/14/2026</a:t>
            </a:fld>
            <a:endParaRPr lang="en-US" dirty="0"/>
          </a:p>
        </p:txBody>
      </p:sp>
      <p:sp>
        <p:nvSpPr>
          <p:cNvPr id="22" name="Номер слайда 21"/>
          <p:cNvSpPr>
            <a:spLocks noGrp="1"/>
          </p:cNvSpPr>
          <p:nvPr>
            <p:ph type="sldNum" sz="quarter" idx="15"/>
          </p:nvPr>
        </p:nvSpPr>
        <p:spPr/>
        <p:txBody>
          <a:bodyPr rtlCol="0"/>
          <a:lstStyle/>
          <a:p>
            <a:fld id="{D57F1E4F-1CFF-5643-939E-217C01CDF565}" type="slidenum">
              <a:rPr lang="en-US" smtClean="0"/>
              <a:pPr/>
              <a:t>‹#›</a:t>
            </a:fld>
            <a:endParaRPr lang="en-US" dirty="0"/>
          </a:p>
        </p:txBody>
      </p:sp>
      <p:sp>
        <p:nvSpPr>
          <p:cNvPr id="23" name="Нижний колонтитул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5518404" y="3124200"/>
            <a:ext cx="6309360" cy="6096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61BEF0D-F0BB-DE4B-95CE-6DB70DBA9567}" type="datetimeFigureOut">
              <a:rPr lang="en-US" smtClean="0"/>
              <a:pPr/>
              <a:t>5/14/2026</a:t>
            </a:fld>
            <a:endParaRPr lang="en-US" dirty="0"/>
          </a:p>
        </p:txBody>
      </p:sp>
      <p:sp>
        <p:nvSpPr>
          <p:cNvPr id="18" name="Номер слайда 17"/>
          <p:cNvSpPr>
            <a:spLocks noGrp="1"/>
          </p:cNvSpPr>
          <p:nvPr>
            <p:ph type="sldNum" sz="quarter" idx="11"/>
          </p:nvPr>
        </p:nvSpPr>
        <p:spPr/>
        <p:txBody>
          <a:bodyPr rtlCol="0"/>
          <a:lstStyle/>
          <a:p>
            <a:fld id="{D57F1E4F-1CFF-5643-939E-217C01CDF565}" type="slidenum">
              <a:rPr lang="en-US" smtClean="0"/>
              <a:pPr/>
              <a:t>‹#›</a:t>
            </a:fld>
            <a:endParaRPr lang="en-US" dirty="0"/>
          </a:p>
        </p:txBody>
      </p:sp>
      <p:sp>
        <p:nvSpPr>
          <p:cNvPr id="21" name="Нижний колонтитул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609600" y="274638"/>
            <a:ext cx="99568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B61BEF0D-F0BB-DE4B-95CE-6DB70DBA9567}" type="datetimeFigureOut">
              <a:rPr lang="en-US" smtClean="0"/>
              <a:pPr/>
              <a:t>5/14/2026</a:t>
            </a:fld>
            <a:endParaRPr lang="en-US" dirty="0"/>
          </a:p>
        </p:txBody>
      </p:sp>
      <p:sp>
        <p:nvSpPr>
          <p:cNvPr id="3" name="Нижний колонтитул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Прямая соединительная линия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arant.ru/products/ipo/prime/doc/405942493/?ysclid=lluq2eewup663300216" TargetMode="External"/><Relationship Id="rId2" Type="http://schemas.openxmlformats.org/officeDocument/2006/relationships/hyperlink" Target="https://base.garant.ru/70512244/?ysclid=lluq1i97ov18107148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01347" y="1532469"/>
            <a:ext cx="8915399" cy="2262781"/>
          </a:xfrm>
        </p:spPr>
        <p:txBody>
          <a:bodyPr>
            <a:noAutofit/>
          </a:bodyPr>
          <a:lstStyle/>
          <a:p>
            <a:pPr algn="ctr"/>
            <a:r>
              <a:rPr lang="ru-RU" sz="2800" b="1" dirty="0">
                <a:solidFill>
                  <a:schemeClr val="tx2">
                    <a:lumMod val="75000"/>
                  </a:schemeClr>
                </a:solidFill>
              </a:rPr>
              <a:t>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№20 «Ёлочка» Зеленодольского муниципального района Республики Татарстан»</a:t>
            </a:r>
          </a:p>
        </p:txBody>
      </p:sp>
      <p:sp>
        <p:nvSpPr>
          <p:cNvPr id="3" name="Подзаголовок 2"/>
          <p:cNvSpPr>
            <a:spLocks noGrp="1"/>
          </p:cNvSpPr>
          <p:nvPr>
            <p:ph type="subTitle" idx="1"/>
          </p:nvPr>
        </p:nvSpPr>
        <p:spPr>
          <a:xfrm>
            <a:off x="2546881" y="4455650"/>
            <a:ext cx="8915399" cy="1126283"/>
          </a:xfrm>
        </p:spPr>
        <p:txBody>
          <a:bodyPr>
            <a:normAutofit/>
          </a:bodyPr>
          <a:lstStyle/>
          <a:p>
            <a:r>
              <a:rPr lang="ru-RU" dirty="0">
                <a:solidFill>
                  <a:schemeClr val="accent1">
                    <a:lumMod val="75000"/>
                  </a:schemeClr>
                </a:solidFill>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p>
        </p:txBody>
      </p:sp>
    </p:spTree>
    <p:extLst>
      <p:ext uri="{BB962C8B-B14F-4D97-AF65-F5344CB8AC3E}">
        <p14:creationId xmlns:p14="http://schemas.microsoft.com/office/powerpoint/2010/main" val="71001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solidFill>
                  <a:schemeClr val="tx2">
                    <a:lumMod val="75000"/>
                  </a:schemeClr>
                </a:solidFill>
              </a:rPr>
              <a:t>Содержание образовательной деятельности</a:t>
            </a:r>
          </a:p>
        </p:txBody>
      </p:sp>
      <p:sp>
        <p:nvSpPr>
          <p:cNvPr id="3" name="Объект 2"/>
          <p:cNvSpPr>
            <a:spLocks noGrp="1"/>
          </p:cNvSpPr>
          <p:nvPr>
            <p:ph sz="quarter" idx="1"/>
          </p:nvPr>
        </p:nvSpPr>
        <p:spPr>
          <a:xfrm>
            <a:off x="609600" y="1460310"/>
            <a:ext cx="10335904" cy="5013642"/>
          </a:xfrm>
        </p:spPr>
        <p:txBody>
          <a:bodyPr>
            <a:normAutofit lnSpcReduction="10000"/>
          </a:bodyPr>
          <a:lstStyle/>
          <a:p>
            <a:pPr algn="just"/>
            <a:r>
              <a:rPr lang="ru-RU" dirty="0">
                <a:solidFill>
                  <a:schemeClr val="accent1">
                    <a:lumMod val="75000"/>
                  </a:schemeClr>
                </a:solidFill>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algn="just"/>
            <a:r>
              <a:rPr lang="ru-RU" dirty="0">
                <a:solidFill>
                  <a:schemeClr val="accent1">
                    <a:lumMod val="75000"/>
                  </a:schemeClr>
                </a:solidFill>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algn="just"/>
            <a:r>
              <a:rPr lang="ru-RU" dirty="0">
                <a:solidFill>
                  <a:schemeClr val="accent1">
                    <a:lumMod val="75000"/>
                  </a:schemeClr>
                </a:solidFill>
              </a:rPr>
              <a:t>Более конкретное и дифференцированное по возрастам описание воспитательных задач приводится в Программе воспитания.</a:t>
            </a:r>
          </a:p>
          <a:p>
            <a:pPr algn="just"/>
            <a:endParaRPr lang="ru-RU" dirty="0"/>
          </a:p>
        </p:txBody>
      </p:sp>
    </p:spTree>
    <p:extLst>
      <p:ext uri="{BB962C8B-B14F-4D97-AF65-F5344CB8AC3E}">
        <p14:creationId xmlns:p14="http://schemas.microsoft.com/office/powerpoint/2010/main" val="977584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b="1" dirty="0">
                <a:solidFill>
                  <a:schemeClr val="tx2">
                    <a:lumMod val="75000"/>
                  </a:schemeClr>
                </a:solidFill>
              </a:rPr>
              <a:t>Цели взаимодействия педагогического коллектива ДОО с семьями обучающихся:</a:t>
            </a:r>
          </a:p>
        </p:txBody>
      </p:sp>
      <p:sp>
        <p:nvSpPr>
          <p:cNvPr id="3" name="Объект 2"/>
          <p:cNvSpPr>
            <a:spLocks noGrp="1"/>
          </p:cNvSpPr>
          <p:nvPr>
            <p:ph sz="quarter" idx="1"/>
          </p:nvPr>
        </p:nvSpPr>
        <p:spPr>
          <a:xfrm>
            <a:off x="1187355" y="2142700"/>
            <a:ext cx="10317257" cy="4271748"/>
          </a:xfrm>
        </p:spPr>
        <p:txBody>
          <a:bodyPr/>
          <a:lstStyle/>
          <a:p>
            <a:pPr algn="just"/>
            <a:r>
              <a:rPr lang="ru-RU" sz="2400" dirty="0">
                <a:solidFill>
                  <a:schemeClr val="accent1">
                    <a:lumMod val="75000"/>
                  </a:schemeClr>
                </a:solidFill>
              </a:rPr>
              <a:t>обеспечение 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r>
              <a:rPr lang="ru-RU" sz="2400" dirty="0">
                <a:solidFill>
                  <a:schemeClr val="accent1">
                    <a:lumMod val="75000"/>
                  </a:schemeClr>
                </a:solidFill>
              </a:rPr>
              <a:t>обеспечение единства подходов к воспитанию и обучению детей в условиях ДОО и семьи; повышение воспитательного потенциала семьи.</a:t>
            </a:r>
          </a:p>
          <a:p>
            <a:endParaRPr lang="ru-RU" dirty="0"/>
          </a:p>
        </p:txBody>
      </p:sp>
    </p:spTree>
    <p:extLst>
      <p:ext uri="{BB962C8B-B14F-4D97-AF65-F5344CB8AC3E}">
        <p14:creationId xmlns:p14="http://schemas.microsoft.com/office/powerpoint/2010/main" val="74069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b="1" dirty="0">
                <a:solidFill>
                  <a:schemeClr val="tx2">
                    <a:lumMod val="75000"/>
                  </a:schemeClr>
                </a:solidFill>
              </a:rPr>
              <a:t>Задачи взаимодействия педагогического коллектива ДОО с семьями обучающихся:</a:t>
            </a:r>
            <a:endParaRPr lang="ru-RU" dirty="0">
              <a:solidFill>
                <a:schemeClr val="tx2">
                  <a:lumMod val="75000"/>
                </a:schemeClr>
              </a:solidFill>
            </a:endParaRPr>
          </a:p>
        </p:txBody>
      </p:sp>
      <p:sp>
        <p:nvSpPr>
          <p:cNvPr id="3" name="Объект 2"/>
          <p:cNvSpPr>
            <a:spLocks noGrp="1"/>
          </p:cNvSpPr>
          <p:nvPr>
            <p:ph sz="quarter" idx="1"/>
          </p:nvPr>
        </p:nvSpPr>
        <p:spPr>
          <a:xfrm>
            <a:off x="1214651" y="1528549"/>
            <a:ext cx="10289961" cy="4585873"/>
          </a:xfrm>
        </p:spPr>
        <p:txBody>
          <a:bodyPr>
            <a:normAutofit fontScale="85000" lnSpcReduction="10000"/>
          </a:bodyPr>
          <a:lstStyle/>
          <a:p>
            <a:pPr lvl="0" algn="just"/>
            <a:r>
              <a:rPr lang="ru-RU" dirty="0">
                <a:solidFill>
                  <a:schemeClr val="accent1">
                    <a:lumMod val="75000"/>
                  </a:schemeClr>
                </a:solidFill>
              </a:rPr>
              <a:t>информирование 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lvl="0" algn="just"/>
            <a:r>
              <a:rPr lang="ru-RU" dirty="0">
                <a:solidFill>
                  <a:schemeClr val="accent1">
                    <a:lumMod val="75000"/>
                  </a:schemeClr>
                </a:solidFill>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lvl="0" algn="just"/>
            <a:r>
              <a:rPr lang="ru-RU" dirty="0">
                <a:solidFill>
                  <a:schemeClr val="accent1">
                    <a:lumMod val="75000"/>
                  </a:schemeClr>
                </a:solidFill>
              </a:rPr>
              <a:t>способствование развитию ответственного и осознанного </a:t>
            </a:r>
            <a:r>
              <a:rPr lang="ru-RU" dirty="0" err="1">
                <a:solidFill>
                  <a:schemeClr val="accent1">
                    <a:lumMod val="75000"/>
                  </a:schemeClr>
                </a:solidFill>
              </a:rPr>
              <a:t>родительства</a:t>
            </a:r>
            <a:r>
              <a:rPr lang="ru-RU" dirty="0">
                <a:solidFill>
                  <a:schemeClr val="accent1">
                    <a:lumMod val="75000"/>
                  </a:schemeClr>
                </a:solidFill>
              </a:rPr>
              <a:t> как базовой основы благополучия семьи;</a:t>
            </a:r>
          </a:p>
          <a:p>
            <a:pPr lvl="0" algn="just"/>
            <a:r>
              <a:rPr lang="ru-RU" dirty="0">
                <a:solidFill>
                  <a:schemeClr val="accent1">
                    <a:lumMod val="75000"/>
                  </a:schemeClr>
                </a:solidFill>
              </a:rPr>
              <a:t>построение взаимодействия в форме сотрудничества и установления партнёрских отношений с родителями (законными представителями) детей младенческого, раннего и дошкольного возраста для решения образовательных задач;</a:t>
            </a:r>
          </a:p>
          <a:p>
            <a:pPr lvl="0" algn="just"/>
            <a:r>
              <a:rPr lang="ru-RU" dirty="0">
                <a:solidFill>
                  <a:schemeClr val="accent1">
                    <a:lumMod val="75000"/>
                  </a:schemeClr>
                </a:solidFill>
              </a:rPr>
              <a:t>вовлечение родителей (законных представителей) в образовательный процесс.</a:t>
            </a:r>
          </a:p>
          <a:p>
            <a:pPr algn="just"/>
            <a:endParaRPr lang="ru-RU" dirty="0"/>
          </a:p>
        </p:txBody>
      </p:sp>
    </p:spTree>
    <p:extLst>
      <p:ext uri="{BB962C8B-B14F-4D97-AF65-F5344CB8AC3E}">
        <p14:creationId xmlns:p14="http://schemas.microsoft.com/office/powerpoint/2010/main" val="1031677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9810" y="209243"/>
            <a:ext cx="10658902" cy="1280890"/>
          </a:xfrm>
        </p:spPr>
        <p:txBody>
          <a:bodyPr>
            <a:noAutofit/>
          </a:bodyPr>
          <a:lstStyle/>
          <a:p>
            <a:pPr algn="ctr"/>
            <a:r>
              <a:rPr lang="ru-RU" sz="2800" b="1" dirty="0">
                <a:solidFill>
                  <a:schemeClr val="tx2">
                    <a:lumMod val="75000"/>
                  </a:schemeClr>
                </a:solidFill>
              </a:rPr>
              <a:t>Направления деятельности  педагогического коллектива ДОО с родителями</a:t>
            </a:r>
            <a:br>
              <a:rPr lang="ru-RU" sz="2800" b="1" dirty="0">
                <a:solidFill>
                  <a:schemeClr val="tx2">
                    <a:lumMod val="75000"/>
                  </a:schemeClr>
                </a:solidFill>
              </a:rPr>
            </a:br>
            <a:r>
              <a:rPr lang="ru-RU" sz="2800" b="1" dirty="0">
                <a:solidFill>
                  <a:schemeClr val="tx2">
                    <a:lumMod val="75000"/>
                  </a:schemeClr>
                </a:solidFill>
              </a:rPr>
              <a:t> (законными представителями) обучающихся:</a:t>
            </a:r>
            <a:endParaRPr lang="ru-RU" sz="2800" dirty="0">
              <a:solidFill>
                <a:schemeClr val="tx2">
                  <a:lumMod val="75000"/>
                </a:schemeClr>
              </a:solidFill>
            </a:endParaRPr>
          </a:p>
        </p:txBody>
      </p:sp>
      <p:sp>
        <p:nvSpPr>
          <p:cNvPr id="3" name="Объект 2"/>
          <p:cNvSpPr>
            <a:spLocks noGrp="1"/>
          </p:cNvSpPr>
          <p:nvPr>
            <p:ph sz="quarter" idx="1"/>
          </p:nvPr>
        </p:nvSpPr>
        <p:spPr>
          <a:xfrm>
            <a:off x="1719619" y="1364777"/>
            <a:ext cx="9896650" cy="5188424"/>
          </a:xfrm>
        </p:spPr>
        <p:txBody>
          <a:bodyPr>
            <a:normAutofit fontScale="85000" lnSpcReduction="20000"/>
          </a:bodyPr>
          <a:lstStyle/>
          <a:p>
            <a:pPr lvl="1" algn="just"/>
            <a:r>
              <a:rPr lang="ru-RU" dirty="0" err="1">
                <a:solidFill>
                  <a:schemeClr val="accent1">
                    <a:lumMod val="75000"/>
                  </a:schemeClr>
                </a:solidFill>
              </a:rPr>
              <a:t>диагностико</a:t>
            </a:r>
            <a:r>
              <a:rPr lang="ru-RU" dirty="0">
                <a:solidFill>
                  <a:schemeClr val="accent1">
                    <a:lumMod val="75000"/>
                  </a:schemeClr>
                </a:solidFill>
              </a:rPr>
              <a:t>-аналитическое направление 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endParaRPr lang="ru-RU" sz="1800" dirty="0">
              <a:solidFill>
                <a:schemeClr val="accent1">
                  <a:lumMod val="75000"/>
                </a:schemeClr>
              </a:solidFill>
            </a:endParaRPr>
          </a:p>
          <a:p>
            <a:pPr lvl="1" algn="just"/>
            <a:r>
              <a:rPr lang="ru-RU" dirty="0">
                <a:solidFill>
                  <a:schemeClr val="accent1">
                    <a:lumMod val="75000"/>
                  </a:schemeClr>
                </a:solidFill>
              </a:rPr>
              <a:t>просветительское направление 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ДОО; содержании и методах образовательной работы с детьми;</a:t>
            </a:r>
            <a:endParaRPr lang="ru-RU" sz="1800" dirty="0">
              <a:solidFill>
                <a:schemeClr val="accent1">
                  <a:lumMod val="75000"/>
                </a:schemeClr>
              </a:solidFill>
            </a:endParaRPr>
          </a:p>
          <a:p>
            <a:pPr lvl="1" algn="just"/>
            <a:r>
              <a:rPr lang="ru-RU" dirty="0">
                <a:solidFill>
                  <a:schemeClr val="accent1">
                    <a:lumMod val="75000"/>
                  </a:schemeClr>
                </a:solidFill>
              </a:rPr>
              <a:t>консультационное направление объединяет в себе консультирование родителей (законных представителей) по вопросам их взаимодействия с ребёнком, преодоления возникающих проблем воспитания и обучения детей, в том числе с ООП в условиях семьи; особенностей поведения и взаимодействия ребёнка со сверстниками и педагогом; возникающих проблемных ситуациях; способам воспитания и построения продуктивного взаимодействия с детьми младенческого, раннего и дошкольного возрастов; способам организации и участия в детских деятельностях, образовательном процессе и другому.</a:t>
            </a:r>
            <a:endParaRPr lang="ru-RU" sz="1800" dirty="0">
              <a:solidFill>
                <a:schemeClr val="accent1">
                  <a:lumMod val="75000"/>
                </a:schemeClr>
              </a:solidFill>
            </a:endParaRPr>
          </a:p>
          <a:p>
            <a:endParaRPr lang="ru-RU" dirty="0"/>
          </a:p>
        </p:txBody>
      </p:sp>
    </p:spTree>
    <p:extLst>
      <p:ext uri="{BB962C8B-B14F-4D97-AF65-F5344CB8AC3E}">
        <p14:creationId xmlns:p14="http://schemas.microsoft.com/office/powerpoint/2010/main" val="3778287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tx2">
                    <a:lumMod val="50000"/>
                  </a:schemeClr>
                </a:solidFill>
              </a:rPr>
              <a:t>Программа воспитания</a:t>
            </a:r>
          </a:p>
        </p:txBody>
      </p:sp>
      <p:sp>
        <p:nvSpPr>
          <p:cNvPr id="3" name="Объект 2"/>
          <p:cNvSpPr>
            <a:spLocks noGrp="1"/>
          </p:cNvSpPr>
          <p:nvPr>
            <p:ph sz="quarter" idx="1"/>
          </p:nvPr>
        </p:nvSpPr>
        <p:spPr>
          <a:xfrm>
            <a:off x="859809" y="1583140"/>
            <a:ext cx="10644805" cy="4708478"/>
          </a:xfrm>
        </p:spPr>
        <p:txBody>
          <a:bodyPr>
            <a:normAutofit/>
          </a:bodyPr>
          <a:lstStyle/>
          <a:p>
            <a:pPr marL="457200" lvl="1" indent="0" algn="just">
              <a:buNone/>
            </a:pPr>
            <a:r>
              <a:rPr lang="ru-RU" sz="2400" dirty="0">
                <a:solidFill>
                  <a:schemeClr val="accent1">
                    <a:lumMod val="75000"/>
                  </a:schemeClr>
                </a:solidFill>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marL="0" indent="0">
              <a:buNone/>
            </a:pPr>
            <a:endParaRPr lang="ru-RU" dirty="0"/>
          </a:p>
        </p:txBody>
      </p:sp>
    </p:spTree>
    <p:extLst>
      <p:ext uri="{BB962C8B-B14F-4D97-AF65-F5344CB8AC3E}">
        <p14:creationId xmlns:p14="http://schemas.microsoft.com/office/powerpoint/2010/main" val="3574707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5794" y="2630710"/>
            <a:ext cx="8911687" cy="1280890"/>
          </a:xfrm>
        </p:spPr>
        <p:txBody>
          <a:bodyPr>
            <a:normAutofit/>
          </a:bodyPr>
          <a:lstStyle/>
          <a:p>
            <a:r>
              <a:rPr lang="ru-RU" sz="4000" b="1" dirty="0">
                <a:solidFill>
                  <a:schemeClr val="tx2">
                    <a:lumMod val="75000"/>
                  </a:schemeClr>
                </a:solidFill>
              </a:rPr>
              <a:t>Спасибо за внимание!</a:t>
            </a:r>
          </a:p>
        </p:txBody>
      </p:sp>
    </p:spTree>
    <p:extLst>
      <p:ext uri="{BB962C8B-B14F-4D97-AF65-F5344CB8AC3E}">
        <p14:creationId xmlns:p14="http://schemas.microsoft.com/office/powerpoint/2010/main" val="1801613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589212" y="499535"/>
            <a:ext cx="8915400" cy="5411689"/>
          </a:xfrm>
        </p:spPr>
        <p:txBody>
          <a:bodyPr>
            <a:normAutofit fontScale="92500" lnSpcReduction="20000"/>
          </a:bodyPr>
          <a:lstStyle/>
          <a:p>
            <a:pPr marL="0" indent="0" algn="just">
              <a:buNone/>
            </a:pPr>
            <a:r>
              <a:rPr lang="ru-RU" dirty="0">
                <a:solidFill>
                  <a:schemeClr val="tx2">
                    <a:lumMod val="75000"/>
                  </a:schemeClr>
                </a:solidFill>
              </a:rPr>
              <a:t>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№20 «Ёлочка» Зеленодольского муниципального района Республики Татарстан (далее – Программа) разработана </a:t>
            </a:r>
            <a:r>
              <a:rPr lang="ru-RU" b="1" dirty="0">
                <a:solidFill>
                  <a:schemeClr val="tx2">
                    <a:lumMod val="75000"/>
                  </a:schemeClr>
                </a:solidFill>
              </a:rPr>
              <a:t>в соответствии </a:t>
            </a:r>
            <a:r>
              <a:rPr lang="en-US" b="1" dirty="0">
                <a:solidFill>
                  <a:schemeClr val="tx2">
                    <a:lumMod val="75000"/>
                  </a:schemeClr>
                </a:solidFill>
              </a:rPr>
              <a:t>c</a:t>
            </a:r>
            <a:r>
              <a:rPr lang="ru-RU" dirty="0">
                <a:solidFill>
                  <a:schemeClr val="tx2">
                    <a:lumMod val="75000"/>
                  </a:schemeClr>
                </a:solidFill>
              </a:rPr>
              <a:t>:</a:t>
            </a:r>
          </a:p>
          <a:p>
            <a:pPr algn="just"/>
            <a:r>
              <a:rPr lang="ru-RU" dirty="0">
                <a:hlinkClick r:id="rId2"/>
              </a:rPr>
              <a:t>Федеральным государственным образовательным стандартом дошкольного образования (утвержден приказом </a:t>
            </a:r>
            <a:r>
              <a:rPr lang="ru-RU" dirty="0" err="1">
                <a:hlinkClick r:id="rId2"/>
              </a:rPr>
              <a:t>Минобрнауки</a:t>
            </a:r>
            <a:r>
              <a:rPr lang="ru-RU" dirty="0">
                <a:hlinkClick r:id="rId2"/>
              </a:rPr>
              <a:t> России от 17 октября 2013 г. № 1155, зарегистрировано в Минюсте России 14 ноября 2013 г., регистрационный № 30384; в редакции приказа </a:t>
            </a:r>
            <a:r>
              <a:rPr lang="ru-RU" dirty="0" err="1">
                <a:hlinkClick r:id="rId2"/>
              </a:rPr>
              <a:t>Минпросвещения</a:t>
            </a:r>
            <a:r>
              <a:rPr lang="ru-RU" dirty="0">
                <a:hlinkClick r:id="rId2"/>
              </a:rPr>
              <a:t> России от 8 ноября 2022 г. № 955, зарегистрировано в Минюсте России 6 февраля 2023 г., регистрационный № 72264) (далее –ФГОС ДО) </a:t>
            </a:r>
            <a:endParaRPr lang="ru-RU" dirty="0"/>
          </a:p>
          <a:p>
            <a:pPr algn="just"/>
            <a:r>
              <a:rPr lang="ru-RU" dirty="0">
                <a:hlinkClick r:id="rId3"/>
              </a:rPr>
              <a:t>Федеральной образовательной программой дошкольного образования (утверждена приказом </a:t>
            </a:r>
            <a:r>
              <a:rPr lang="ru-RU" dirty="0" err="1">
                <a:hlinkClick r:id="rId3"/>
              </a:rPr>
              <a:t>Минпросвещения</a:t>
            </a:r>
            <a:r>
              <a:rPr lang="ru-RU" dirty="0">
                <a:hlinkClick r:id="rId3"/>
              </a:rPr>
              <a:t> России от 25 ноября 2022 г. № 1028, зарегистрировано в Минюсте России 28 декабря 2022 г., регистрационный № 71847) (далее – ФОП ДО).</a:t>
            </a:r>
            <a:endParaRPr lang="ru-RU" dirty="0"/>
          </a:p>
          <a:p>
            <a:pPr marL="0" indent="0">
              <a:buNone/>
            </a:pPr>
            <a:endParaRPr lang="ru-RU" dirty="0"/>
          </a:p>
        </p:txBody>
      </p:sp>
    </p:spTree>
    <p:extLst>
      <p:ext uri="{BB962C8B-B14F-4D97-AF65-F5344CB8AC3E}">
        <p14:creationId xmlns:p14="http://schemas.microsoft.com/office/powerpoint/2010/main" val="161652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solidFill>
                  <a:schemeClr val="tx2">
                    <a:lumMod val="75000"/>
                  </a:schemeClr>
                </a:solidFill>
              </a:rPr>
              <a:t>Программа разработана на основании: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sz="quarter" idx="1"/>
          </p:nvPr>
        </p:nvSpPr>
        <p:spPr/>
        <p:txBody>
          <a:bodyPr>
            <a:normAutofit/>
          </a:bodyPr>
          <a:lstStyle/>
          <a:p>
            <a:pPr algn="just"/>
            <a:r>
              <a:rPr lang="ru-RU" sz="2800" dirty="0">
                <a:solidFill>
                  <a:schemeClr val="accent1">
                    <a:lumMod val="75000"/>
                  </a:schemeClr>
                </a:solidFill>
              </a:rPr>
              <a:t>Устава Муниципального бюджетного дошкольного образовательного учреждения «Детский сад общеразвивающего вида №20 «Ёлочка» Зеленодольского муниципального района Республики Татарстан;</a:t>
            </a:r>
          </a:p>
          <a:p>
            <a:pPr lvl="0" algn="just" fontAlgn="base"/>
            <a:r>
              <a:rPr lang="ru-RU" sz="2800" dirty="0">
                <a:solidFill>
                  <a:schemeClr val="accent1">
                    <a:lumMod val="75000"/>
                  </a:schemeClr>
                </a:solidFill>
              </a:rPr>
              <a:t>Региональной образовательной программы дошкольного образования «</a:t>
            </a:r>
            <a:r>
              <a:rPr lang="ru-RU" sz="2800" dirty="0" err="1">
                <a:solidFill>
                  <a:schemeClr val="accent1">
                    <a:lumMod val="75000"/>
                  </a:schemeClr>
                </a:solidFill>
              </a:rPr>
              <a:t>Сөенеч</a:t>
            </a:r>
            <a:r>
              <a:rPr lang="ru-RU" sz="2800" dirty="0">
                <a:solidFill>
                  <a:schemeClr val="accent1">
                    <a:lumMod val="75000"/>
                  </a:schemeClr>
                </a:solidFill>
              </a:rPr>
              <a:t>» – «Радость познания» (авт. Р.К. </a:t>
            </a:r>
            <a:r>
              <a:rPr lang="ru-RU" sz="2800" dirty="0" err="1">
                <a:solidFill>
                  <a:schemeClr val="accent1">
                    <a:lumMod val="75000"/>
                  </a:schemeClr>
                </a:solidFill>
              </a:rPr>
              <a:t>Шаехова</a:t>
            </a:r>
            <a:r>
              <a:rPr lang="ru-RU" sz="2800" dirty="0">
                <a:solidFill>
                  <a:schemeClr val="accent1">
                    <a:lumMod val="75000"/>
                  </a:schemeClr>
                </a:solidFill>
              </a:rPr>
              <a:t>);</a:t>
            </a:r>
          </a:p>
          <a:p>
            <a:endParaRPr lang="ru-RU" sz="2800" dirty="0"/>
          </a:p>
        </p:txBody>
      </p:sp>
    </p:spTree>
    <p:extLst>
      <p:ext uri="{BB962C8B-B14F-4D97-AF65-F5344CB8AC3E}">
        <p14:creationId xmlns:p14="http://schemas.microsoft.com/office/powerpoint/2010/main" val="368450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156346" y="968992"/>
            <a:ext cx="9187399" cy="5611098"/>
          </a:xfrm>
        </p:spPr>
        <p:txBody>
          <a:bodyPr>
            <a:normAutofit/>
          </a:bodyPr>
          <a:lstStyle/>
          <a:p>
            <a:pPr algn="just"/>
            <a:r>
              <a:rPr lang="ru-RU" sz="3200" b="1" dirty="0">
                <a:solidFill>
                  <a:schemeClr val="tx2">
                    <a:lumMod val="75000"/>
                  </a:schemeClr>
                </a:solidFill>
              </a:rPr>
              <a:t>Нормативный срок освоения Программы</a:t>
            </a:r>
            <a:r>
              <a:rPr lang="ru-RU" sz="3200" dirty="0">
                <a:solidFill>
                  <a:schemeClr val="tx2">
                    <a:lumMod val="75000"/>
                  </a:schemeClr>
                </a:solidFill>
              </a:rPr>
              <a:t> </a:t>
            </a:r>
            <a:r>
              <a:rPr lang="ru-RU" sz="3200" dirty="0">
                <a:solidFill>
                  <a:schemeClr val="accent1">
                    <a:lumMod val="75000"/>
                  </a:schemeClr>
                </a:solidFill>
              </a:rPr>
              <a:t>– 6 лет (предназначена для воспитанников от 2 лет до прекращения образовательных отношений). Реализация Программы осуществляется на протяжении всего времени пребывания ребенка в ДОУ. </a:t>
            </a:r>
          </a:p>
          <a:p>
            <a:pPr algn="just"/>
            <a:r>
              <a:rPr lang="ru-RU" sz="3200" b="1" dirty="0">
                <a:solidFill>
                  <a:schemeClr val="tx2">
                    <a:lumMod val="75000"/>
                  </a:schemeClr>
                </a:solidFill>
              </a:rPr>
              <a:t>Программа реализуется</a:t>
            </a:r>
            <a:r>
              <a:rPr lang="ru-RU" sz="3200" dirty="0">
                <a:solidFill>
                  <a:schemeClr val="tx2">
                    <a:lumMod val="75000"/>
                  </a:schemeClr>
                </a:solidFill>
              </a:rPr>
              <a:t> </a:t>
            </a:r>
            <a:r>
              <a:rPr lang="ru-RU" sz="3200" dirty="0">
                <a:solidFill>
                  <a:schemeClr val="accent1">
                    <a:lumMod val="75000"/>
                  </a:schemeClr>
                </a:solidFill>
              </a:rPr>
              <a:t>на государственных языках Российской Федерации и Республики Татарстан. </a:t>
            </a:r>
          </a:p>
          <a:p>
            <a:endParaRPr lang="ru-RU" sz="3200" dirty="0">
              <a:solidFill>
                <a:schemeClr val="accent1">
                  <a:lumMod val="75000"/>
                </a:schemeClr>
              </a:solidFill>
            </a:endParaRPr>
          </a:p>
        </p:txBody>
      </p:sp>
    </p:spTree>
    <p:extLst>
      <p:ext uri="{BB962C8B-B14F-4D97-AF65-F5344CB8AC3E}">
        <p14:creationId xmlns:p14="http://schemas.microsoft.com/office/powerpoint/2010/main" val="2425089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091821" y="753533"/>
            <a:ext cx="10268858" cy="4787458"/>
          </a:xfrm>
        </p:spPr>
        <p:txBody>
          <a:bodyPr>
            <a:noAutofit/>
          </a:bodyPr>
          <a:lstStyle/>
          <a:p>
            <a:pPr algn="just"/>
            <a:r>
              <a:rPr lang="ru-RU" sz="2000" b="1" dirty="0">
                <a:solidFill>
                  <a:schemeClr val="tx2">
                    <a:lumMod val="75000"/>
                  </a:schemeClr>
                </a:solidFill>
              </a:rPr>
              <a:t>Программа определяет </a:t>
            </a:r>
            <a:r>
              <a:rPr lang="ru-RU" sz="2000" dirty="0">
                <a:solidFill>
                  <a:schemeClr val="accent1">
                    <a:lumMod val="75000"/>
                  </a:schemeClr>
                </a:solidFill>
              </a:rPr>
              <a:t>содержание и организацию образовательной деятельности на уровне дошкольного образования в группах общеразвивающей направленности.</a:t>
            </a:r>
          </a:p>
          <a:p>
            <a:pPr algn="just"/>
            <a:r>
              <a:rPr lang="ru-RU" sz="2000" b="1" dirty="0">
                <a:solidFill>
                  <a:schemeClr val="tx2">
                    <a:lumMod val="75000"/>
                  </a:schemeClr>
                </a:solidFill>
              </a:rPr>
              <a:t>Программа направлена на</a:t>
            </a:r>
            <a:r>
              <a:rPr lang="ru-RU" sz="2000" dirty="0">
                <a:solidFill>
                  <a:schemeClr val="tx2">
                    <a:lumMod val="75000"/>
                  </a:schemeClr>
                </a:solidFill>
              </a:rPr>
              <a:t> </a:t>
            </a:r>
            <a:r>
              <a:rPr lang="ru-RU" sz="2000" dirty="0">
                <a:solidFill>
                  <a:schemeClr val="accent1">
                    <a:lumMod val="75000"/>
                  </a:schemeClr>
                </a:solidFill>
              </a:rPr>
              <a:t>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детей</a:t>
            </a:r>
          </a:p>
          <a:p>
            <a:pPr algn="just"/>
            <a:r>
              <a:rPr lang="ru-RU" sz="2000" b="1" dirty="0">
                <a:solidFill>
                  <a:schemeClr val="tx2">
                    <a:lumMod val="75000"/>
                  </a:schemeClr>
                </a:solidFill>
              </a:rPr>
              <a:t>В Программе отражено </a:t>
            </a:r>
            <a:r>
              <a:rPr lang="ru-RU" sz="2000" dirty="0">
                <a:solidFill>
                  <a:schemeClr val="accent1">
                    <a:lumMod val="75000"/>
                  </a:schemeClr>
                </a:solidFill>
              </a:rPr>
              <a:t>содержание образования детей дошкольного возраста, формируемое участниками образовательного процесса с учетом историко-географических, климатических, краеведческих, национальных, этнокультурных особенностей и традиций региона.</a:t>
            </a:r>
          </a:p>
          <a:p>
            <a:pPr algn="just"/>
            <a:endParaRPr lang="ru-RU" sz="2000" dirty="0">
              <a:solidFill>
                <a:schemeClr val="accent1">
                  <a:lumMod val="75000"/>
                </a:schemeClr>
              </a:solidFill>
            </a:endParaRPr>
          </a:p>
        </p:txBody>
      </p:sp>
    </p:spTree>
    <p:extLst>
      <p:ext uri="{BB962C8B-B14F-4D97-AF65-F5344CB8AC3E}">
        <p14:creationId xmlns:p14="http://schemas.microsoft.com/office/powerpoint/2010/main" val="235127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2304" y="0"/>
            <a:ext cx="9956800" cy="1143000"/>
          </a:xfrm>
        </p:spPr>
        <p:txBody>
          <a:bodyPr/>
          <a:lstStyle/>
          <a:p>
            <a:pPr algn="ctr"/>
            <a:r>
              <a:rPr lang="ru-RU" b="1" dirty="0">
                <a:solidFill>
                  <a:schemeClr val="tx2">
                    <a:lumMod val="75000"/>
                  </a:schemeClr>
                </a:solidFill>
              </a:rPr>
              <a:t>Цель Программы</a:t>
            </a:r>
          </a:p>
        </p:txBody>
      </p:sp>
      <p:sp>
        <p:nvSpPr>
          <p:cNvPr id="3" name="Объект 2"/>
          <p:cNvSpPr>
            <a:spLocks noGrp="1"/>
          </p:cNvSpPr>
          <p:nvPr>
            <p:ph sz="quarter" idx="1"/>
          </p:nvPr>
        </p:nvSpPr>
        <p:spPr>
          <a:xfrm>
            <a:off x="586854" y="1169665"/>
            <a:ext cx="9798642" cy="5135601"/>
          </a:xfrm>
        </p:spPr>
        <p:txBody>
          <a:bodyPr>
            <a:normAutofit/>
          </a:bodyPr>
          <a:lstStyle/>
          <a:p>
            <a:pPr marL="0" indent="0" algn="just">
              <a:buNone/>
            </a:pPr>
            <a:r>
              <a:rPr lang="ru-RU" sz="2000" dirty="0">
                <a:solidFill>
                  <a:schemeClr val="accent1">
                    <a:lumMod val="75000"/>
                  </a:schemeClr>
                </a:solidFill>
              </a:rPr>
              <a:t>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marL="0" indent="0" algn="just">
              <a:buNone/>
            </a:pPr>
            <a:r>
              <a:rPr lang="ru-RU" sz="2000" dirty="0">
                <a:solidFill>
                  <a:schemeClr val="accent1">
                    <a:lumMod val="75000"/>
                  </a:schemeClr>
                </a:solidFill>
              </a:rPr>
              <a:t>К 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endParaRPr lang="ru-RU" dirty="0">
              <a:solidFill>
                <a:schemeClr val="accent1">
                  <a:lumMod val="75000"/>
                </a:schemeClr>
              </a:solidFill>
            </a:endParaRPr>
          </a:p>
        </p:txBody>
      </p:sp>
    </p:spTree>
    <p:extLst>
      <p:ext uri="{BB962C8B-B14F-4D97-AF65-F5344CB8AC3E}">
        <p14:creationId xmlns:p14="http://schemas.microsoft.com/office/powerpoint/2010/main" val="541142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39" y="-134795"/>
            <a:ext cx="9956800" cy="1143000"/>
          </a:xfrm>
        </p:spPr>
        <p:txBody>
          <a:bodyPr/>
          <a:lstStyle/>
          <a:p>
            <a:pPr algn="ctr"/>
            <a:r>
              <a:rPr lang="ru-RU" b="1" dirty="0">
                <a:solidFill>
                  <a:schemeClr val="tx2">
                    <a:lumMod val="75000"/>
                  </a:schemeClr>
                </a:solidFill>
              </a:rPr>
              <a:t>Задачи Программы</a:t>
            </a:r>
          </a:p>
        </p:txBody>
      </p:sp>
      <p:sp>
        <p:nvSpPr>
          <p:cNvPr id="3" name="Объект 2"/>
          <p:cNvSpPr>
            <a:spLocks noGrp="1"/>
          </p:cNvSpPr>
          <p:nvPr>
            <p:ph sz="quarter" idx="1"/>
          </p:nvPr>
        </p:nvSpPr>
        <p:spPr>
          <a:xfrm>
            <a:off x="941697" y="1253067"/>
            <a:ext cx="10562916" cy="5215972"/>
          </a:xfrm>
        </p:spPr>
        <p:txBody>
          <a:bodyPr>
            <a:normAutofit fontScale="62500" lnSpcReduction="20000"/>
          </a:bodyPr>
          <a:lstStyle/>
          <a:p>
            <a:pPr lvl="0" algn="just"/>
            <a:r>
              <a:rPr lang="ru-RU" sz="2500" dirty="0">
                <a:solidFill>
                  <a:schemeClr val="accent1">
                    <a:lumMod val="75000"/>
                  </a:schemeClr>
                </a:solidFill>
              </a:rPr>
              <a:t>обеспечение единых для Российской Федерации содержания ДО и планируемых результатов освоения образовательной программы ДО;</a:t>
            </a:r>
          </a:p>
          <a:p>
            <a:pPr lvl="0" algn="just"/>
            <a:r>
              <a:rPr lang="ru-RU" sz="2500" dirty="0">
                <a:solidFill>
                  <a:schemeClr val="accent1">
                    <a:lumMod val="75000"/>
                  </a:schemeClr>
                </a:solidFill>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lvl="0" algn="just"/>
            <a:r>
              <a:rPr lang="ru-RU" sz="2500" dirty="0">
                <a:solidFill>
                  <a:schemeClr val="accent1">
                    <a:lumMod val="75000"/>
                  </a:schemeClr>
                </a:solidFill>
              </a:rPr>
              <a:t>построение (структурирование) содержания образовательной деятельности на основе учёта возрастных и индивидуальных особенностей развития;</a:t>
            </a:r>
          </a:p>
          <a:p>
            <a:pPr lvl="0" algn="just"/>
            <a:r>
              <a:rPr lang="ru-RU" sz="2500" dirty="0">
                <a:solidFill>
                  <a:schemeClr val="accent1">
                    <a:lumMod val="75000"/>
                  </a:schemeClr>
                </a:solidFill>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lvl="0" algn="just"/>
            <a:r>
              <a:rPr lang="ru-RU" sz="2500" dirty="0">
                <a:solidFill>
                  <a:schemeClr val="accent1">
                    <a:lumMod val="75000"/>
                  </a:schemeClr>
                </a:solidFill>
              </a:rPr>
              <a:t>охрана и укрепление физического и психического здоровья детей, в том числе их эмоционального благополучия;</a:t>
            </a:r>
          </a:p>
          <a:p>
            <a:pPr lvl="0" algn="just"/>
            <a:r>
              <a:rPr lang="ru-RU" sz="2500" dirty="0">
                <a:solidFill>
                  <a:schemeClr val="accent1">
                    <a:lumMod val="75000"/>
                  </a:schemeClr>
                </a:solidFill>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lvl="0" algn="just"/>
            <a:r>
              <a:rPr lang="ru-RU" sz="2500" dirty="0">
                <a:solidFill>
                  <a:schemeClr val="accent1">
                    <a:lumMod val="75000"/>
                  </a:schemeClr>
                </a:solidFill>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lvl="0" algn="just"/>
            <a:r>
              <a:rPr lang="ru-RU" sz="2500" dirty="0">
                <a:solidFill>
                  <a:schemeClr val="accent1">
                    <a:lumMod val="75000"/>
                  </a:schemeClr>
                </a:solidFill>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a:p>
            <a:endParaRPr lang="ru-RU" dirty="0">
              <a:solidFill>
                <a:schemeClr val="accent1">
                  <a:lumMod val="75000"/>
                </a:schemeClr>
              </a:solidFill>
            </a:endParaRPr>
          </a:p>
        </p:txBody>
      </p:sp>
    </p:spTree>
    <p:extLst>
      <p:ext uri="{BB962C8B-B14F-4D97-AF65-F5344CB8AC3E}">
        <p14:creationId xmlns:p14="http://schemas.microsoft.com/office/powerpoint/2010/main" val="809880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chemeClr val="tx2">
                    <a:lumMod val="75000"/>
                  </a:schemeClr>
                </a:solidFill>
              </a:rPr>
              <a:t>При разработке программы учитывались следующие </a:t>
            </a:r>
            <a:r>
              <a:rPr lang="ru-RU" b="1" dirty="0">
                <a:solidFill>
                  <a:schemeClr val="tx2">
                    <a:lumMod val="75000"/>
                  </a:schemeClr>
                </a:solidFill>
              </a:rPr>
              <a:t>значимые характеристики</a:t>
            </a:r>
            <a:r>
              <a:rPr lang="ru-RU" dirty="0">
                <a:solidFill>
                  <a:schemeClr val="tx2">
                    <a:lumMod val="75000"/>
                  </a:schemeClr>
                </a:solidFill>
              </a:rPr>
              <a:t>: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sz="quarter" idx="1"/>
          </p:nvPr>
        </p:nvSpPr>
        <p:spPr/>
        <p:txBody>
          <a:bodyPr>
            <a:normAutofit/>
          </a:bodyPr>
          <a:lstStyle/>
          <a:p>
            <a:pPr lvl="0"/>
            <a:r>
              <a:rPr lang="ru-RU" dirty="0">
                <a:solidFill>
                  <a:schemeClr val="accent1">
                    <a:lumMod val="75000"/>
                  </a:schemeClr>
                </a:solidFill>
              </a:rPr>
              <a:t>Географическое месторасположение </a:t>
            </a:r>
          </a:p>
          <a:p>
            <a:pPr lvl="0"/>
            <a:r>
              <a:rPr lang="ru-RU" dirty="0">
                <a:solidFill>
                  <a:schemeClr val="accent1">
                    <a:lumMod val="75000"/>
                  </a:schemeClr>
                </a:solidFill>
              </a:rPr>
              <a:t>Климатические условия</a:t>
            </a:r>
          </a:p>
          <a:p>
            <a:pPr lvl="0"/>
            <a:r>
              <a:rPr lang="ru-RU" dirty="0">
                <a:solidFill>
                  <a:schemeClr val="accent1">
                    <a:lumMod val="75000"/>
                  </a:schemeClr>
                </a:solidFill>
              </a:rPr>
              <a:t>Специфика национальных, социокультурных и иных условий в которых осуществляется образовательная деятельность.</a:t>
            </a:r>
          </a:p>
          <a:p>
            <a:pPr lvl="0"/>
            <a:r>
              <a:rPr lang="ru-RU" dirty="0">
                <a:solidFill>
                  <a:schemeClr val="accent1">
                    <a:lumMod val="75000"/>
                  </a:schemeClr>
                </a:solidFill>
              </a:rPr>
              <a:t>Социально-демографические особенности.</a:t>
            </a:r>
          </a:p>
          <a:p>
            <a:pPr lvl="0"/>
            <a:r>
              <a:rPr lang="ru-RU" dirty="0">
                <a:solidFill>
                  <a:schemeClr val="accent1">
                    <a:lumMod val="75000"/>
                  </a:schemeClr>
                </a:solidFill>
              </a:rPr>
              <a:t>Особенности образовательного процесса.</a:t>
            </a:r>
          </a:p>
          <a:p>
            <a:pPr lvl="0"/>
            <a:r>
              <a:rPr lang="ru-RU" dirty="0">
                <a:solidFill>
                  <a:schemeClr val="accent1">
                    <a:lumMod val="75000"/>
                  </a:schemeClr>
                </a:solidFill>
              </a:rPr>
              <a:t>Кадровый потенциал.</a:t>
            </a:r>
          </a:p>
          <a:p>
            <a:pPr lvl="0"/>
            <a:r>
              <a:rPr lang="ru-RU" dirty="0">
                <a:solidFill>
                  <a:schemeClr val="accent1">
                    <a:lumMod val="75000"/>
                  </a:schemeClr>
                </a:solidFill>
              </a:rPr>
              <a:t>Контингент родителей.</a:t>
            </a:r>
          </a:p>
          <a:p>
            <a:pPr lvl="0"/>
            <a:r>
              <a:rPr lang="ru-RU" dirty="0">
                <a:solidFill>
                  <a:schemeClr val="accent1">
                    <a:lumMod val="75000"/>
                  </a:schemeClr>
                </a:solidFill>
              </a:rPr>
              <a:t>Возрастные особенности детей.</a:t>
            </a:r>
          </a:p>
          <a:p>
            <a:endParaRPr lang="ru-RU" dirty="0"/>
          </a:p>
        </p:txBody>
      </p:sp>
    </p:spTree>
    <p:extLst>
      <p:ext uri="{BB962C8B-B14F-4D97-AF65-F5344CB8AC3E}">
        <p14:creationId xmlns:p14="http://schemas.microsoft.com/office/powerpoint/2010/main" val="1746359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solidFill>
                  <a:schemeClr val="tx2">
                    <a:lumMod val="75000"/>
                  </a:schemeClr>
                </a:solidFill>
              </a:rPr>
              <a:t>Планируемые результаты освоения Программы</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sz="quarter" idx="1"/>
          </p:nvPr>
        </p:nvSpPr>
        <p:spPr>
          <a:xfrm>
            <a:off x="1064525" y="1078173"/>
            <a:ext cx="10440087" cy="5554639"/>
          </a:xfrm>
        </p:spPr>
        <p:txBody>
          <a:bodyPr>
            <a:normAutofit fontScale="70000" lnSpcReduction="20000"/>
          </a:bodyPr>
          <a:lstStyle/>
          <a:p>
            <a:pPr algn="just"/>
            <a:r>
              <a:rPr lang="ru-RU" dirty="0">
                <a:solidFill>
                  <a:schemeClr val="accent1">
                    <a:lumMod val="75000"/>
                  </a:schemeClr>
                </a:solidFill>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algn="just"/>
            <a:r>
              <a:rPr lang="ru-RU" dirty="0">
                <a:solidFill>
                  <a:schemeClr val="accent1">
                    <a:lumMod val="75000"/>
                  </a:schemeClr>
                </a:solidFill>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algn="just"/>
            <a:r>
              <a:rPr lang="ru-RU" dirty="0">
                <a:solidFill>
                  <a:schemeClr val="accent1">
                    <a:lumMod val="75000"/>
                  </a:schemeClr>
                </a:solidFill>
              </a:rPr>
              <a:t>Обозначенные в Программе 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lang="ru-RU" dirty="0" err="1">
                <a:solidFill>
                  <a:schemeClr val="accent1">
                    <a:lumMod val="75000"/>
                  </a:schemeClr>
                </a:solidFill>
              </a:rPr>
              <a:t>гетерохронностью</a:t>
            </a:r>
            <a:r>
              <a:rPr lang="ru-RU" dirty="0">
                <a:solidFill>
                  <a:schemeClr val="accent1">
                    <a:lumMod val="75000"/>
                  </a:schemeClr>
                </a:solidFill>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algn="just"/>
            <a:r>
              <a:rPr lang="ru-RU" dirty="0">
                <a:solidFill>
                  <a:schemeClr val="accent1">
                    <a:lumMod val="75000"/>
                  </a:schemeClr>
                </a:solidFill>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p>
          <a:p>
            <a:pPr marL="0" indent="0">
              <a:buNone/>
            </a:pPr>
            <a:endParaRPr lang="ru-RU" dirty="0"/>
          </a:p>
        </p:txBody>
      </p:sp>
    </p:spTree>
    <p:extLst>
      <p:ext uri="{BB962C8B-B14F-4D97-AF65-F5344CB8AC3E}">
        <p14:creationId xmlns:p14="http://schemas.microsoft.com/office/powerpoint/2010/main" val="38299729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178</TotalTime>
  <Words>1535</Words>
  <Application>Microsoft Office PowerPoint</Application>
  <PresentationFormat>Широкоэкранный</PresentationFormat>
  <Paragraphs>59</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Century Schoolbook</vt:lpstr>
      <vt:lpstr>Wingdings</vt:lpstr>
      <vt:lpstr>Wingdings 2</vt:lpstr>
      <vt:lpstr>Эркер</vt:lpstr>
      <vt:lpstr>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№20 «Ёлочка» Зеленодольского муниципального района Республики Татарстан»</vt:lpstr>
      <vt:lpstr>Презентация PowerPoint</vt:lpstr>
      <vt:lpstr>Программа разработана на основании:  </vt:lpstr>
      <vt:lpstr>Презентация PowerPoint</vt:lpstr>
      <vt:lpstr>Презентация PowerPoint</vt:lpstr>
      <vt:lpstr>Цель Программы</vt:lpstr>
      <vt:lpstr>Задачи Программы</vt:lpstr>
      <vt:lpstr>При разработке программы учитывались следующие значимые характеристики:  </vt:lpstr>
      <vt:lpstr>Планируемые результаты освоения Программы </vt:lpstr>
      <vt:lpstr>Содержание образовательной деятельности</vt:lpstr>
      <vt:lpstr>Цели взаимодействия педагогического коллектива ДОО с семьями обучающихся:</vt:lpstr>
      <vt:lpstr>Задачи взаимодействия педагогического коллектива ДОО с семьями обучающихся:</vt:lpstr>
      <vt:lpstr>Направления деятельности  педагогического коллектива ДОО с родителями  (законными представителями) обучающихся:</vt:lpstr>
      <vt:lpstr>Программа воспитания</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dc:title>
  <dc:creator>User4</dc:creator>
  <cp:lastModifiedBy>User</cp:lastModifiedBy>
  <cp:revision>16</cp:revision>
  <dcterms:created xsi:type="dcterms:W3CDTF">2023-08-28T10:01:56Z</dcterms:created>
  <dcterms:modified xsi:type="dcterms:W3CDTF">2026-05-14T09:15:43Z</dcterms:modified>
</cp:coreProperties>
</file>